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2" r:id="rId3"/>
    <p:sldId id="273" r:id="rId4"/>
    <p:sldId id="274" r:id="rId5"/>
    <p:sldId id="277" r:id="rId6"/>
    <p:sldId id="261" r:id="rId7"/>
    <p:sldId id="263" r:id="rId8"/>
    <p:sldId id="262" r:id="rId9"/>
    <p:sldId id="264" r:id="rId10"/>
    <p:sldId id="266" r:id="rId11"/>
    <p:sldId id="265" r:id="rId12"/>
    <p:sldId id="269" r:id="rId13"/>
    <p:sldId id="270" r:id="rId14"/>
    <p:sldId id="267" r:id="rId15"/>
    <p:sldId id="268" r:id="rId16"/>
    <p:sldId id="275" r:id="rId17"/>
    <p:sldId id="271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B6"/>
    <a:srgbClr val="336699"/>
    <a:srgbClr val="0000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107" d="100"/>
          <a:sy n="107" d="100"/>
        </p:scale>
        <p:origin x="-306" y="1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99A6C-EB57-4222-A678-366849656433}" type="datetimeFigureOut">
              <a:rPr lang="et-EE" smtClean="0"/>
              <a:pPr/>
              <a:t>29.01.2014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900E4-FF84-4A1A-8C34-2BC0974D0A1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7887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5009E-470F-484C-86DC-EF3AC40326B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ADB5B-BA4F-4F95-BFB1-82185A16D89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1493838"/>
            <a:ext cx="2057400" cy="5842000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1493838"/>
            <a:ext cx="6019800" cy="5842000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6BC26-CD57-42B6-8CB8-24C12A2F7E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9721B-2EDE-4F20-B1A9-50195A66CA0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8E966-3E11-4152-94E7-571209E6048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2809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2809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09E3E-474A-4D37-83B7-1A886FA49E1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4F0EE-06D7-4B32-8D05-146CA6B4B1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28431-6701-4109-AD50-5EAC386C5F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357E4-E495-4D7E-BFA8-346B030610E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4D31F-57F7-4616-B30F-59055D62CD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CC3C5-244D-4316-83CF-3575515F91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938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KÕIGE SUUREM PEALKIRI SIIA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09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ESIMENE</a:t>
            </a:r>
            <a:endParaRPr lang="en-GB" smtClean="0"/>
          </a:p>
          <a:p>
            <a:pPr lvl="1"/>
            <a:r>
              <a:rPr lang="et-EE" smtClean="0"/>
              <a:t>Teine</a:t>
            </a:r>
            <a:endParaRPr lang="en-GB" smtClean="0"/>
          </a:p>
          <a:p>
            <a:pPr lvl="2"/>
            <a:r>
              <a:rPr lang="et-EE" smtClean="0"/>
              <a:t>Kolmas</a:t>
            </a:r>
            <a:endParaRPr lang="en-GB" smtClean="0"/>
          </a:p>
          <a:p>
            <a:pPr lvl="3"/>
            <a:r>
              <a:rPr lang="et-EE" smtClean="0"/>
              <a:t>Neljas</a:t>
            </a:r>
            <a:endParaRPr lang="en-GB" smtClean="0"/>
          </a:p>
          <a:p>
            <a:pPr lvl="4"/>
            <a:r>
              <a:rPr lang="et-EE" smtClean="0"/>
              <a:t>Viies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0E5A88-05BA-48AB-9A5D-C949CD0518E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FF99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FF9933"/>
          </a:solidFill>
          <a:latin typeface="Swis721 Cn BT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FF9933"/>
          </a:solidFill>
          <a:latin typeface="Swis721 Cn BT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FF9933"/>
          </a:solidFill>
          <a:latin typeface="Swis721 Cn BT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FF9933"/>
          </a:solidFill>
          <a:latin typeface="Swis721 Cn B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FF9933"/>
          </a:solidFill>
          <a:latin typeface="Swis721 Cn B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FF9933"/>
          </a:solidFill>
          <a:latin typeface="Swis721 Cn B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FF9933"/>
          </a:solidFill>
          <a:latin typeface="Swis721 Cn B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FF9933"/>
          </a:solidFill>
          <a:latin typeface="Swis721 Cn B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600" b="1">
          <a:solidFill>
            <a:srgbClr val="0084B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VOLIKOGU KULTUURIKOMISJON </a:t>
            </a:r>
            <a:br>
              <a:rPr lang="et-EE" dirty="0" smtClean="0"/>
            </a:br>
            <a:r>
              <a:rPr lang="et-EE" dirty="0" smtClean="0"/>
              <a:t>29.01.2014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47056"/>
          </a:xfrm>
        </p:spPr>
        <p:txBody>
          <a:bodyPr/>
          <a:lstStyle/>
          <a:p>
            <a:r>
              <a:rPr lang="et-EE" dirty="0"/>
              <a:t>HAAPSALU  HARIDUS ARVUDES</a:t>
            </a:r>
          </a:p>
          <a:p>
            <a:r>
              <a:rPr lang="et-EE" dirty="0" smtClean="0"/>
              <a:t>2013/2014 õ/a</a:t>
            </a:r>
          </a:p>
          <a:p>
            <a:endParaRPr lang="et-EE" dirty="0" smtClean="0"/>
          </a:p>
          <a:p>
            <a:r>
              <a:rPr lang="et-EE" dirty="0" smtClean="0"/>
              <a:t>Liina Põld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Töötajaid asutuses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82161"/>
              </p:ext>
            </p:extLst>
          </p:nvPr>
        </p:nvGraphicFramePr>
        <p:xfrm>
          <a:off x="457200" y="2809875"/>
          <a:ext cx="82296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Ametikohti (KOVi rahastatud)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Õpetajate ametikohti</a:t>
                      </a:r>
                    </a:p>
                    <a:p>
                      <a:r>
                        <a:rPr lang="et-EE" dirty="0" smtClean="0"/>
                        <a:t>(Riigi rahastatud)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Algkool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19,09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20,37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Põhikool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36,5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52,06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Nikolai 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18,2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16,4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Täiskasvanute Gümnaasium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2,3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4,562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Töötajaid asutuses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457200" y="2809875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Huvikool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ametikohti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Spordikool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14,65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Muusikakool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29,00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Kunstikool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7,5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Huvikeskus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16,95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792014"/>
          </a:xfrm>
        </p:spPr>
        <p:txBody>
          <a:bodyPr/>
          <a:lstStyle/>
          <a:p>
            <a:r>
              <a:rPr lang="et-EE" sz="2000" dirty="0" smtClean="0"/>
              <a:t>Lasteaia tegevuskulu maksumus ja lapsevanema osalus</a:t>
            </a:r>
            <a:endParaRPr lang="et-EE" sz="2000" dirty="0"/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0" dirty="0" smtClean="0"/>
              <a:t>Kõigis lasteaedades on tegevuskulu maksumus</a:t>
            </a:r>
          </a:p>
          <a:p>
            <a:pPr>
              <a:buNone/>
            </a:pPr>
            <a:r>
              <a:rPr lang="et-EE" dirty="0" smtClean="0"/>
              <a:t>2528 eurot aastas (211 eurot kuus)</a:t>
            </a:r>
          </a:p>
          <a:p>
            <a:r>
              <a:rPr lang="et-EE" b="0" dirty="0" smtClean="0"/>
              <a:t>Lapsevanema osalustasu on </a:t>
            </a:r>
          </a:p>
          <a:p>
            <a:pPr>
              <a:buNone/>
            </a:pPr>
            <a:r>
              <a:rPr lang="et-EE" dirty="0" smtClean="0"/>
              <a:t>24 </a:t>
            </a:r>
            <a:r>
              <a:rPr lang="et-EE" smtClean="0"/>
              <a:t>eurot kuus (lisandub toiduraha maksumus u </a:t>
            </a:r>
            <a:br>
              <a:rPr lang="et-EE" smtClean="0"/>
            </a:br>
            <a:r>
              <a:rPr lang="et-EE" smtClean="0"/>
              <a:t>24 eurot kuus)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Koolide tegevuskulu maksumus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2809875"/>
            <a:ext cx="8229600" cy="3283421"/>
          </a:xfrm>
        </p:spPr>
        <p:txBody>
          <a:bodyPr/>
          <a:lstStyle/>
          <a:p>
            <a:pPr>
              <a:buNone/>
            </a:pPr>
            <a:r>
              <a:rPr lang="et-EE" b="0" dirty="0" smtClean="0"/>
              <a:t>Kõigis koolides </a:t>
            </a:r>
          </a:p>
          <a:p>
            <a:pPr>
              <a:buNone/>
            </a:pPr>
            <a:r>
              <a:rPr lang="et-EE" dirty="0" smtClean="0"/>
              <a:t>1088 eurot aastas (91 eurot kuus)</a:t>
            </a:r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r>
              <a:rPr lang="et-EE" sz="2000" b="0" dirty="0" smtClean="0"/>
              <a:t>Riiklikult kehtestatud tegevuskulu </a:t>
            </a:r>
            <a:r>
              <a:rPr lang="et-EE" sz="2000" b="0" dirty="0" smtClean="0"/>
              <a:t>maksumus</a:t>
            </a:r>
            <a:endParaRPr lang="et-EE" sz="2000" b="0" dirty="0" smtClean="0"/>
          </a:p>
          <a:p>
            <a:pPr>
              <a:buNone/>
            </a:pPr>
            <a:r>
              <a:rPr lang="et-EE" sz="2000" dirty="0" smtClean="0"/>
              <a:t>83 eurot kuus – </a:t>
            </a:r>
            <a:r>
              <a:rPr lang="et-EE" sz="2000" b="0" dirty="0" smtClean="0"/>
              <a:t>kui laps õpib teise KOVi koolis, siis maksame seda </a:t>
            </a:r>
            <a:endParaRPr lang="et-EE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1800" dirty="0" smtClean="0"/>
              <a:t>Huvikoolide tegevuskulud ja lapsevanema osalus</a:t>
            </a:r>
            <a:endParaRPr lang="et-EE" sz="1800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611559" y="2276872"/>
          <a:ext cx="8075241" cy="4504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747"/>
                <a:gridCol w="2691747"/>
                <a:gridCol w="2691747"/>
              </a:tblGrid>
              <a:tr h="454647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kool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Õpilaskoha</a:t>
                      </a:r>
                      <a:r>
                        <a:rPr lang="et-EE" sz="1600" baseline="0" dirty="0" smtClean="0"/>
                        <a:t> maksumus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Lapsevanema osalus kuus</a:t>
                      </a:r>
                      <a:endParaRPr lang="et-EE" sz="1600" dirty="0"/>
                    </a:p>
                  </a:txBody>
                  <a:tcPr/>
                </a:tc>
              </a:tr>
              <a:tr h="353563">
                <a:tc>
                  <a:txBody>
                    <a:bodyPr/>
                    <a:lstStyle/>
                    <a:p>
                      <a:r>
                        <a:rPr lang="et-EE" sz="1600" b="1" dirty="0" smtClean="0"/>
                        <a:t>Muusikakool</a:t>
                      </a:r>
                      <a:endParaRPr lang="et-EE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t-EE" sz="1600" b="1" dirty="0" smtClean="0"/>
                        <a:t>1 423 eurot aastas (158 kuus)</a:t>
                      </a:r>
                      <a:endParaRPr lang="et-EE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353563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põhiosakond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20 eurot</a:t>
                      </a:r>
                      <a:endParaRPr lang="et-EE" sz="1600" dirty="0"/>
                    </a:p>
                  </a:txBody>
                  <a:tcPr/>
                </a:tc>
              </a:tr>
              <a:tr h="353563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üldosakond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16 eurot</a:t>
                      </a:r>
                      <a:endParaRPr lang="et-EE" sz="1600" dirty="0"/>
                    </a:p>
                  </a:txBody>
                  <a:tcPr/>
                </a:tc>
              </a:tr>
              <a:tr h="353563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Koori- ja teatriosakond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10 eurot</a:t>
                      </a:r>
                      <a:endParaRPr lang="et-EE" sz="1600" dirty="0"/>
                    </a:p>
                  </a:txBody>
                  <a:tcPr/>
                </a:tc>
              </a:tr>
              <a:tr h="353563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Muusikainstrumendi üür 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16 eurot aastas</a:t>
                      </a:r>
                      <a:endParaRPr lang="et-EE" sz="1600" dirty="0"/>
                    </a:p>
                  </a:txBody>
                  <a:tcPr/>
                </a:tc>
              </a:tr>
              <a:tr h="353563">
                <a:tc>
                  <a:txBody>
                    <a:bodyPr/>
                    <a:lstStyle/>
                    <a:p>
                      <a:r>
                        <a:rPr lang="et-EE" sz="1600" b="1" dirty="0" smtClean="0"/>
                        <a:t>Kunstikool</a:t>
                      </a:r>
                      <a:endParaRPr lang="et-EE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t-EE" sz="1600" b="1" dirty="0" smtClean="0"/>
                        <a:t>932 eurot aastas (104 kuus)</a:t>
                      </a:r>
                      <a:endParaRPr lang="et-EE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353563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kunstiring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7 eurot</a:t>
                      </a:r>
                      <a:endParaRPr lang="et-EE" sz="1600" dirty="0"/>
                    </a:p>
                  </a:txBody>
                  <a:tcPr/>
                </a:tc>
              </a:tr>
              <a:tr h="353563"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ettevalmistusklass</a:t>
                      </a:r>
                      <a:endParaRPr lang="et-E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9 eurot</a:t>
                      </a:r>
                      <a:endParaRPr lang="et-EE" sz="1600" dirty="0"/>
                    </a:p>
                  </a:txBody>
                  <a:tcPr/>
                </a:tc>
              </a:tr>
              <a:tr h="394832">
                <a:tc gridSpan="2">
                  <a:txBody>
                    <a:bodyPr/>
                    <a:lstStyle/>
                    <a:p>
                      <a:r>
                        <a:rPr lang="et-EE" sz="1600" dirty="0" smtClean="0"/>
                        <a:t>Kunsti õppekava I-IV kursus</a:t>
                      </a:r>
                      <a:endParaRPr lang="et-E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10 eurot</a:t>
                      </a:r>
                      <a:endParaRPr lang="et-EE" sz="1600" dirty="0"/>
                    </a:p>
                  </a:txBody>
                  <a:tcPr/>
                </a:tc>
              </a:tr>
              <a:tr h="353563">
                <a:tc gridSpan="2">
                  <a:txBody>
                    <a:bodyPr/>
                    <a:lstStyle/>
                    <a:p>
                      <a:r>
                        <a:rPr lang="et-EE" sz="1600" dirty="0" smtClean="0"/>
                        <a:t>Osalise õppeajaga õppuritel</a:t>
                      </a:r>
                      <a:endParaRPr lang="et-E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2 eurot tund</a:t>
                      </a:r>
                      <a:endParaRPr lang="et-EE" sz="1600" dirty="0"/>
                    </a:p>
                  </a:txBody>
                  <a:tcPr/>
                </a:tc>
              </a:tr>
              <a:tr h="348946">
                <a:tc gridSpan="2">
                  <a:txBody>
                    <a:bodyPr/>
                    <a:lstStyle/>
                    <a:p>
                      <a:r>
                        <a:rPr lang="et-EE" sz="1600" dirty="0" smtClean="0"/>
                        <a:t>Täiskasvanud 2 tundi nädalas</a:t>
                      </a:r>
                      <a:endParaRPr lang="et-E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dirty="0" smtClean="0"/>
                        <a:t>11 eurot kuus</a:t>
                      </a:r>
                      <a:endParaRPr lang="et-EE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1800" dirty="0" smtClean="0"/>
              <a:t>Huvikoolide tegevuskulud ja lapsevanema osalus</a:t>
            </a:r>
            <a:endParaRPr lang="et-EE" sz="1800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216366"/>
              </p:ext>
            </p:extLst>
          </p:nvPr>
        </p:nvGraphicFramePr>
        <p:xfrm>
          <a:off x="457200" y="2276871"/>
          <a:ext cx="8229600" cy="420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22419"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kool</a:t>
                      </a:r>
                      <a:endParaRPr lang="et-E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tegevuskulu</a:t>
                      </a:r>
                      <a:endParaRPr lang="et-E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Lapsevanema osalus</a:t>
                      </a:r>
                      <a:endParaRPr lang="et-EE" sz="1400" dirty="0"/>
                    </a:p>
                  </a:txBody>
                  <a:tcPr/>
                </a:tc>
              </a:tr>
              <a:tr h="322419">
                <a:tc>
                  <a:txBody>
                    <a:bodyPr/>
                    <a:lstStyle/>
                    <a:p>
                      <a:r>
                        <a:rPr lang="et-EE" sz="1400" b="1" dirty="0" smtClean="0"/>
                        <a:t>Spordikool</a:t>
                      </a:r>
                      <a:endParaRPr lang="et-EE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t-EE" sz="1400" b="1" dirty="0" smtClean="0"/>
                        <a:t>663 eurot aastas (74 eurot kuus)</a:t>
                      </a:r>
                      <a:endParaRPr lang="et-EE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322419">
                <a:tc gridSpan="2">
                  <a:txBody>
                    <a:bodyPr/>
                    <a:lstStyle/>
                    <a:p>
                      <a:r>
                        <a:rPr lang="et-EE" sz="1400" dirty="0" smtClean="0"/>
                        <a:t>Jalgpall, korvpall ja lauatennis</a:t>
                      </a:r>
                      <a:endParaRPr lang="et-E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800" dirty="0" smtClean="0"/>
                        <a:t>10 eurot kuus</a:t>
                      </a:r>
                      <a:endParaRPr lang="et-EE" sz="1800" dirty="0"/>
                    </a:p>
                  </a:txBody>
                  <a:tcPr/>
                </a:tc>
              </a:tr>
              <a:tr h="322419">
                <a:tc gridSpan="2">
                  <a:txBody>
                    <a:bodyPr/>
                    <a:lstStyle/>
                    <a:p>
                      <a:r>
                        <a:rPr lang="et-EE" sz="1400" dirty="0" smtClean="0"/>
                        <a:t>Kergejõustik ja maadlus</a:t>
                      </a:r>
                      <a:endParaRPr lang="et-E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800" dirty="0" smtClean="0"/>
                        <a:t>7 eurot kuus</a:t>
                      </a:r>
                      <a:endParaRPr lang="et-EE" sz="1800" dirty="0"/>
                    </a:p>
                  </a:txBody>
                  <a:tcPr/>
                </a:tc>
              </a:tr>
              <a:tr h="322419"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Ujumine</a:t>
                      </a:r>
                      <a:endParaRPr lang="et-E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800" dirty="0" smtClean="0"/>
                        <a:t>6 eurot kuus</a:t>
                      </a:r>
                      <a:endParaRPr lang="et-EE" sz="1800" dirty="0"/>
                    </a:p>
                  </a:txBody>
                  <a:tcPr/>
                </a:tc>
              </a:tr>
              <a:tr h="322419"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Laskmine ja vehklemine</a:t>
                      </a:r>
                      <a:endParaRPr lang="et-E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800" dirty="0" smtClean="0"/>
                        <a:t>5 eurot kuus</a:t>
                      </a:r>
                      <a:endParaRPr lang="et-EE" sz="1800" dirty="0"/>
                    </a:p>
                  </a:txBody>
                  <a:tcPr/>
                </a:tc>
              </a:tr>
              <a:tr h="322419">
                <a:tc>
                  <a:txBody>
                    <a:bodyPr/>
                    <a:lstStyle/>
                    <a:p>
                      <a:r>
                        <a:rPr lang="et-EE" sz="1400" b="1" dirty="0" smtClean="0"/>
                        <a:t>Huvikeskus</a:t>
                      </a:r>
                      <a:endParaRPr lang="et-EE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t-EE" sz="1400" b="1" dirty="0" smtClean="0"/>
                        <a:t>654</a:t>
                      </a:r>
                      <a:r>
                        <a:rPr lang="et-EE" sz="1400" b="1" baseline="0" dirty="0" smtClean="0"/>
                        <a:t> eurot aastas</a:t>
                      </a:r>
                      <a:r>
                        <a:rPr lang="et-EE" sz="1400" b="1" dirty="0" smtClean="0"/>
                        <a:t> ( 73 eurot kuus)</a:t>
                      </a:r>
                      <a:endParaRPr lang="et-EE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1775513">
                <a:tc>
                  <a:txBody>
                    <a:bodyPr/>
                    <a:lstStyle/>
                    <a:p>
                      <a:r>
                        <a:rPr lang="et-EE" sz="1400" dirty="0" smtClean="0"/>
                        <a:t>Kõik </a:t>
                      </a:r>
                      <a:r>
                        <a:rPr lang="et-EE" sz="1400" dirty="0" smtClean="0"/>
                        <a:t>ringid:</a:t>
                      </a:r>
                      <a:endParaRPr lang="et-EE" sz="1000" dirty="0" smtClean="0"/>
                    </a:p>
                    <a:p>
                      <a:r>
                        <a:rPr lang="et-EE" sz="1000" dirty="0" smtClean="0"/>
                        <a:t>Tüdrukute käsitöö,</a:t>
                      </a:r>
                      <a:r>
                        <a:rPr lang="et-EE" sz="1000" baseline="0" dirty="0" smtClean="0"/>
                        <a:t> </a:t>
                      </a:r>
                      <a:r>
                        <a:rPr lang="et-EE" sz="1000" dirty="0" smtClean="0"/>
                        <a:t>Inglise keel,</a:t>
                      </a:r>
                      <a:r>
                        <a:rPr lang="et-EE" sz="1000" baseline="0" dirty="0" smtClean="0"/>
                        <a:t> </a:t>
                      </a:r>
                      <a:endParaRPr lang="et-EE" sz="1000" dirty="0" smtClean="0"/>
                    </a:p>
                    <a:p>
                      <a:r>
                        <a:rPr lang="et-EE" sz="1000" dirty="0" smtClean="0"/>
                        <a:t>Loovus- ja draamaring "Mäng" </a:t>
                      </a:r>
                    </a:p>
                    <a:p>
                      <a:r>
                        <a:rPr lang="et-EE" sz="1000" dirty="0" smtClean="0"/>
                        <a:t>Lauluring "Väike muusik" </a:t>
                      </a:r>
                    </a:p>
                    <a:p>
                      <a:r>
                        <a:rPr lang="et-EE" sz="1000" dirty="0" smtClean="0"/>
                        <a:t>Võimlemiskool "Kirke" </a:t>
                      </a:r>
                    </a:p>
                    <a:p>
                      <a:r>
                        <a:rPr lang="et-EE" sz="1000" dirty="0" smtClean="0"/>
                        <a:t>Kunstiring,</a:t>
                      </a:r>
                      <a:r>
                        <a:rPr lang="et-EE" sz="1000" baseline="0" dirty="0" smtClean="0"/>
                        <a:t> L</a:t>
                      </a:r>
                      <a:r>
                        <a:rPr lang="et-EE" sz="1000" dirty="0" smtClean="0"/>
                        <a:t>illeseadering </a:t>
                      </a:r>
                    </a:p>
                    <a:p>
                      <a:r>
                        <a:rPr lang="et-EE" sz="1000" dirty="0" smtClean="0"/>
                        <a:t>Automudelism,</a:t>
                      </a:r>
                      <a:r>
                        <a:rPr lang="et-EE" sz="1000" baseline="0" dirty="0" smtClean="0"/>
                        <a:t> </a:t>
                      </a:r>
                      <a:r>
                        <a:rPr lang="et-EE" sz="1000" dirty="0" smtClean="0"/>
                        <a:t>Beebikool </a:t>
                      </a:r>
                    </a:p>
                    <a:p>
                      <a:r>
                        <a:rPr lang="et-EE" sz="1000" dirty="0" smtClean="0"/>
                        <a:t>Kitarriring,</a:t>
                      </a:r>
                      <a:r>
                        <a:rPr lang="et-EE" sz="1000" baseline="0" dirty="0" smtClean="0"/>
                        <a:t> </a:t>
                      </a:r>
                      <a:r>
                        <a:rPr lang="et-EE" sz="1000" dirty="0" smtClean="0"/>
                        <a:t>Rütmika ja tantsuline liikumine</a:t>
                      </a:r>
                      <a:endParaRPr lang="et-E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 eurot </a:t>
                      </a:r>
                      <a:r>
                        <a:rPr lang="et-EE" dirty="0" smtClean="0"/>
                        <a:t>kuus</a:t>
                      </a:r>
                    </a:p>
                    <a:p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Erahuvikoolid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457200" y="2809875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4082"/>
                <a:gridCol w="1190718"/>
                <a:gridCol w="1440160"/>
                <a:gridCol w="267464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õpilasi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LV toetus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Lapsevanema osalus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b="1" dirty="0" smtClean="0"/>
                        <a:t>Haapsalu Tennisekool</a:t>
                      </a:r>
                      <a:endParaRPr lang="et-E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92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27 600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2x nädalas 16 eurot</a:t>
                      </a:r>
                    </a:p>
                    <a:p>
                      <a:r>
                        <a:rPr lang="et-EE" dirty="0" smtClean="0"/>
                        <a:t>4-5 x nädalas 25 eurot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t-EE" dirty="0" smtClean="0"/>
                        <a:t>Teistest valdadest õpilasi ca 20 ja koolieelikuid 10</a:t>
                      </a:r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b="1" dirty="0" smtClean="0"/>
                        <a:t>Haapsalu Purjespordikool</a:t>
                      </a:r>
                      <a:endParaRPr lang="et-E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9500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Õigusaktid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1800" dirty="0" smtClean="0"/>
              <a:t>Haapsalu linna munitsipaallasteaedades osalustasu ja toidukulu maksmise kord                           </a:t>
            </a:r>
            <a:r>
              <a:rPr lang="et-EE" sz="1800" u="sng" dirty="0" smtClean="0"/>
              <a:t> </a:t>
            </a:r>
            <a:r>
              <a:rPr lang="et-EE" sz="1600" i="1" u="sng" dirty="0" smtClean="0"/>
              <a:t>volikogu määrus  20. detsember 2013 nr 7</a:t>
            </a:r>
          </a:p>
          <a:p>
            <a:r>
              <a:rPr lang="et-EE" sz="1800" dirty="0" smtClean="0"/>
              <a:t>Lapsevanema osalustasu määra kehtestamine Haapsalu linna munitsipaallasteaedades               </a:t>
            </a:r>
            <a:r>
              <a:rPr lang="et-EE" sz="1600" i="1" u="sng" dirty="0" smtClean="0"/>
              <a:t>volikogu otsus 20. detsember 2013 nr 24</a:t>
            </a:r>
          </a:p>
          <a:p>
            <a:r>
              <a:rPr lang="et-EE" sz="1800" dirty="0" smtClean="0"/>
              <a:t>Haapsalu linna huvikoolide õppeatasude määrad, soodustuste andmise ja õppetasu maksmise kord  </a:t>
            </a:r>
            <a:r>
              <a:rPr lang="et-EE" sz="1600" i="1" u="sng" dirty="0" smtClean="0"/>
              <a:t>valitsuse määrus 19. juuli 2012 nr  6</a:t>
            </a:r>
          </a:p>
          <a:p>
            <a:r>
              <a:rPr lang="et-EE" sz="1800" dirty="0" smtClean="0"/>
              <a:t>Õpilaskoha tegevuskulu arvestusliku maksumuse kinnitamine 2014. eelarveaastaks                              </a:t>
            </a:r>
            <a:r>
              <a:rPr lang="et-EE" sz="1600" i="1" u="sng" dirty="0" smtClean="0"/>
              <a:t>valitsuse määrus 14. jaanuar 2014 nr 3</a:t>
            </a:r>
          </a:p>
          <a:p>
            <a:r>
              <a:rPr lang="et-EE" sz="1800" dirty="0" smtClean="0"/>
              <a:t>Huvikooli õpilaskoha tegevuskulu arvestusliku maksumuse kinnitamine 2014. </a:t>
            </a:r>
            <a:r>
              <a:rPr lang="et-EE" sz="1600" dirty="0" smtClean="0"/>
              <a:t>eelarveaastaks    </a:t>
            </a:r>
            <a:r>
              <a:rPr lang="et-EE" sz="1600" i="1" u="sng" dirty="0" smtClean="0"/>
              <a:t>valitsuse määrus 14. jaanuar 2014 nr 2</a:t>
            </a:r>
          </a:p>
          <a:p>
            <a:endParaRPr lang="et-EE" sz="1600" i="1" dirty="0" smtClean="0"/>
          </a:p>
          <a:p>
            <a:pPr>
              <a:buNone/>
            </a:pP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LASTEAIAD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457200" y="2809875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784"/>
                <a:gridCol w="4258816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LASTEAED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LAPSI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Päikesejänku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113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Pääsupesa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115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Vikerkaar (Hea </a:t>
                      </a:r>
                      <a:r>
                        <a:rPr lang="et-EE" baseline="0" dirty="0" smtClean="0"/>
                        <a:t> algus)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94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Tõruke ( HEV rühm Kastanis)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105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Tareke (vene õppekeelega rühmad)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mtClean="0"/>
                        <a:t>105    </a:t>
                      </a:r>
                      <a:r>
                        <a:rPr lang="et-EE" dirty="0" smtClean="0"/>
                        <a:t>neist 32 </a:t>
                      </a:r>
                      <a:r>
                        <a:rPr lang="et-EE" smtClean="0"/>
                        <a:t>venekeelsetes rühmades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b="1" dirty="0" smtClean="0"/>
                        <a:t>KOKKU</a:t>
                      </a:r>
                      <a:endParaRPr lang="et-E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dirty="0" smtClean="0"/>
                        <a:t>532</a:t>
                      </a:r>
                      <a:endParaRPr lang="et-EE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KOOLID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457200" y="2809875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056"/>
                <a:gridCol w="1810544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ÕPILASI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Haapsalu Linna Algkool  1. – 6. klass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246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Haapsalu Nikolai Kool  1.- 9. klass vene õppekeelega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81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Haapsalu Põhikool 1.- 9. klass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556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Haapsalu Täiskasvanute Gümnaasium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74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b="1" dirty="0" smtClean="0"/>
                        <a:t>KOKKU</a:t>
                      </a:r>
                      <a:endParaRPr lang="et-E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dirty="0" smtClean="0"/>
                        <a:t>957</a:t>
                      </a:r>
                      <a:endParaRPr lang="et-EE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HUVIKOOLID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457200" y="2809875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ÕPILASI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Muusikakool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177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Kunstikool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82 õpilast + 35 täiskasvanut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Spordikool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337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Haapsalu Noorte Huvikeskus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231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b="1" dirty="0" smtClean="0"/>
                        <a:t>KOKKU</a:t>
                      </a:r>
                      <a:endParaRPr lang="et-E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dirty="0" smtClean="0"/>
                        <a:t>827 + 35 täiskasvanut</a:t>
                      </a:r>
                      <a:endParaRPr lang="et-EE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2106927"/>
            <a:ext cx="6120681" cy="432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360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Lasteaiad,  eelarve eelnõu 2014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259878"/>
              </p:ext>
            </p:extLst>
          </p:nvPr>
        </p:nvGraphicFramePr>
        <p:xfrm>
          <a:off x="457200" y="2809875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Lasteaia nimi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personal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majanduskulu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Tõruke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266 745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68 726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Vikerkaar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246 247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48 966 /835 516 (renoveerimine)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Pääsupesa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246 247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57 702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Päikesejänku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246 247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56 155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Tareke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251 065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55 145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Teistele KOVidele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25 000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Üldhariduskoolid eelarve 2014 eelnõu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551440"/>
              </p:ext>
            </p:extLst>
          </p:nvPr>
        </p:nvGraphicFramePr>
        <p:xfrm>
          <a:off x="457200" y="2809875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personalikulu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majanduskulu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Algkool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478 174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92 142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Põhikool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932 728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227 426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Nikolai 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333 308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84 228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Täiskasvanute </a:t>
                      </a:r>
                      <a:r>
                        <a:rPr lang="et-EE" dirty="0" err="1" smtClean="0"/>
                        <a:t>Gümn</a:t>
                      </a:r>
                      <a:r>
                        <a:rPr lang="et-EE" dirty="0" smtClean="0"/>
                        <a:t>.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103 554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24 163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Teistele KOV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70 000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Huvikoolid eelarve eelnõu 2014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499975"/>
              </p:ext>
            </p:extLst>
          </p:nvPr>
        </p:nvGraphicFramePr>
        <p:xfrm>
          <a:off x="457200" y="2809875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personalikulu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majanduskulu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Spordikool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147 772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36 515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Muusikakool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273 817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16 275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Kunstikool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67 918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17 485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Huvikeskus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139 570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39 030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Töötajaid asutustes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457200" y="2809875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lasteaed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ametikohti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Tõruke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32,95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Vikerkaar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30,45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Pääsupesa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30,45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Päikesejänku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30,45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Tareke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30.95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apsalu_taust_template">
  <a:themeElements>
    <a:clrScheme name="haapsalu_taus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apsalu_taust_template">
      <a:majorFont>
        <a:latin typeface="Swis721 Cn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apsalu_taus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apsalu_taus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apsalu_taus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apsalu_taus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apsalu_taus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apsalu_taus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apsalu_taus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apsalu_taus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apsalu_taus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apsalu_taus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apsalu_taus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apsalu_taus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haapsalu_taust_template</Template>
  <TotalTime>480</TotalTime>
  <Words>599</Words>
  <Application>Microsoft Office PowerPoint</Application>
  <PresentationFormat>On-screen Show (4:3)</PresentationFormat>
  <Paragraphs>224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haapsalu_taust_template</vt:lpstr>
      <vt:lpstr>VOLIKOGU KULTUURIKOMISJON  29.01.2014</vt:lpstr>
      <vt:lpstr>LASTEAIAD</vt:lpstr>
      <vt:lpstr>KOOLID</vt:lpstr>
      <vt:lpstr>HUVIKOOLID</vt:lpstr>
      <vt:lpstr>PowerPoint Presentation</vt:lpstr>
      <vt:lpstr>Lasteaiad,  eelarve eelnõu 2014</vt:lpstr>
      <vt:lpstr>Üldhariduskoolid eelarve 2014 eelnõu</vt:lpstr>
      <vt:lpstr>Huvikoolid eelarve eelnõu 2014</vt:lpstr>
      <vt:lpstr>Töötajaid asutustes</vt:lpstr>
      <vt:lpstr>Töötajaid asutuses</vt:lpstr>
      <vt:lpstr>Töötajaid asutuses</vt:lpstr>
      <vt:lpstr>Lasteaia tegevuskulu maksumus ja lapsevanema osalus</vt:lpstr>
      <vt:lpstr>Koolide tegevuskulu maksumus</vt:lpstr>
      <vt:lpstr>Huvikoolide tegevuskulud ja lapsevanema osalus</vt:lpstr>
      <vt:lpstr>Huvikoolide tegevuskulud ja lapsevanema osalus</vt:lpstr>
      <vt:lpstr>Erahuvikoolid</vt:lpstr>
      <vt:lpstr>Õigusaktid</vt:lpstr>
    </vt:vector>
  </TitlesOfParts>
  <Company>Tallinna Pedagoogiline Ülikool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reklaam</dc:creator>
  <cp:lastModifiedBy>Liina Põld</cp:lastModifiedBy>
  <cp:revision>44</cp:revision>
  <dcterms:created xsi:type="dcterms:W3CDTF">2005-01-18T11:04:48Z</dcterms:created>
  <dcterms:modified xsi:type="dcterms:W3CDTF">2014-01-29T15:47:59Z</dcterms:modified>
</cp:coreProperties>
</file>